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37"/>
  </p:notesMasterIdLst>
  <p:sldIdLst>
    <p:sldId id="256" r:id="rId2"/>
    <p:sldId id="307" r:id="rId3"/>
    <p:sldId id="309" r:id="rId4"/>
    <p:sldId id="311" r:id="rId5"/>
    <p:sldId id="339" r:id="rId6"/>
    <p:sldId id="313" r:id="rId7"/>
    <p:sldId id="269" r:id="rId8"/>
    <p:sldId id="320" r:id="rId9"/>
    <p:sldId id="346" r:id="rId10"/>
    <p:sldId id="270" r:id="rId11"/>
    <p:sldId id="292" r:id="rId12"/>
    <p:sldId id="291" r:id="rId13"/>
    <p:sldId id="332" r:id="rId14"/>
    <p:sldId id="272" r:id="rId15"/>
    <p:sldId id="296" r:id="rId16"/>
    <p:sldId id="341" r:id="rId17"/>
    <p:sldId id="300" r:id="rId18"/>
    <p:sldId id="299" r:id="rId19"/>
    <p:sldId id="342" r:id="rId20"/>
    <p:sldId id="298" r:id="rId21"/>
    <p:sldId id="345" r:id="rId22"/>
    <p:sldId id="351" r:id="rId23"/>
    <p:sldId id="347" r:id="rId24"/>
    <p:sldId id="321" r:id="rId25"/>
    <p:sldId id="319" r:id="rId26"/>
    <p:sldId id="330" r:id="rId27"/>
    <p:sldId id="322" r:id="rId28"/>
    <p:sldId id="323" r:id="rId29"/>
    <p:sldId id="289" r:id="rId30"/>
    <p:sldId id="281" r:id="rId31"/>
    <p:sldId id="306" r:id="rId32"/>
    <p:sldId id="343" r:id="rId33"/>
    <p:sldId id="261" r:id="rId34"/>
    <p:sldId id="349" r:id="rId35"/>
    <p:sldId id="34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A69"/>
    <a:srgbClr val="FFCC66"/>
    <a:srgbClr val="FFC000"/>
    <a:srgbClr val="FFFF66"/>
    <a:srgbClr val="DFF1E1"/>
    <a:srgbClr val="BAECBB"/>
    <a:srgbClr val="FFCC00"/>
    <a:srgbClr val="FF9933"/>
    <a:srgbClr val="FF6600"/>
    <a:srgbClr val="00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8772" autoAdjust="0"/>
  </p:normalViewPr>
  <p:slideViewPr>
    <p:cSldViewPr snapToGrid="0">
      <p:cViewPr>
        <p:scale>
          <a:sx n="66" d="100"/>
          <a:sy n="66" d="100"/>
        </p:scale>
        <p:origin x="1437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D7A05-B559-4C0B-BC38-A6494B453CA4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2C880-4649-40AA-9221-9FCBF9B4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1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77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Including a number of signatures associated with defective repair pathways</a:t>
            </a:r>
          </a:p>
          <a:p>
            <a:endParaRPr lang="en-US" baseline="0" smtClean="0"/>
          </a:p>
          <a:p>
            <a:r>
              <a:rPr lang="en-US" baseline="0" smtClean="0"/>
              <a:t>Next, want to see impact on metastatic progression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93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Score of metastatic potential</a:t>
            </a:r>
          </a:p>
          <a:p>
            <a:r>
              <a:rPr lang="en-US" smtClean="0"/>
              <a:t>Based on expression</a:t>
            </a:r>
            <a:r>
              <a:rPr lang="en-US" baseline="0" smtClean="0"/>
              <a:t> of metastatic marker genes</a:t>
            </a:r>
            <a:endParaRPr lang="en-US" smtClean="0"/>
          </a:p>
          <a:p>
            <a:r>
              <a:rPr lang="en-US" smtClean="0"/>
              <a:t>Different approaches based on data</a:t>
            </a:r>
            <a:r>
              <a:rPr lang="en-US" baseline="0" smtClean="0"/>
              <a:t> availability: UVM has no metastatic samples</a:t>
            </a:r>
          </a:p>
          <a:p>
            <a:r>
              <a:rPr lang="en-US" baseline="0" smtClean="0"/>
              <a:t>Once determined genelist separated into upreg and downreg</a:t>
            </a:r>
          </a:p>
          <a:p>
            <a:endParaRPr lang="en-US" baseline="0" smtClean="0"/>
          </a:p>
          <a:p>
            <a:r>
              <a:rPr lang="en-US" baseline="0" smtClean="0"/>
              <a:t>Score defined using a ratio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5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Explain cancer stage</a:t>
            </a:r>
            <a:r>
              <a:rPr lang="en-US" baseline="0" smtClean="0"/>
              <a:t> – m</a:t>
            </a:r>
            <a:r>
              <a:rPr lang="en-US" smtClean="0"/>
              <a:t>ore </a:t>
            </a:r>
            <a:r>
              <a:rPr lang="en-US" dirty="0"/>
              <a:t>advanced the cancer is, the higher </a:t>
            </a:r>
            <a:r>
              <a:rPr lang="en-US"/>
              <a:t>the </a:t>
            </a:r>
            <a:r>
              <a:rPr lang="en-US" smtClean="0"/>
              <a:t>stage</a:t>
            </a:r>
          </a:p>
          <a:p>
            <a:endParaRPr lang="en-US" smtClean="0"/>
          </a:p>
          <a:p>
            <a:r>
              <a:rPr lang="en-US" smtClean="0"/>
              <a:t>Metscore</a:t>
            </a:r>
            <a:r>
              <a:rPr lang="en-US" baseline="0" smtClean="0"/>
              <a:t> increases with stage in primary</a:t>
            </a:r>
          </a:p>
          <a:p>
            <a:r>
              <a:rPr lang="en-US" baseline="0" smtClean="0"/>
              <a:t>Decreases in metastatic, likely due to less risk of metastasis following a metastatic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3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 see impact of risk factors on progression, correlated sigs to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7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BRAF is</a:t>
            </a:r>
            <a:r>
              <a:rPr lang="en-US" baseline="0" smtClean="0"/>
              <a:t> gene mutated in 40-60% patients</a:t>
            </a:r>
          </a:p>
          <a:p>
            <a:r>
              <a:rPr lang="en-US" baseline="0" smtClean="0"/>
              <a:t>Targeted with inhibitors as a treatment</a:t>
            </a:r>
          </a:p>
          <a:p>
            <a:r>
              <a:rPr lang="en-US" baseline="0" smtClean="0"/>
              <a:t>Unfortunately lead to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94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See</a:t>
            </a:r>
            <a:r>
              <a:rPr lang="en-US" baseline="0" smtClean="0"/>
              <a:t> if carcinogenic risk factors impact depends on genetic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5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absence</a:t>
            </a:r>
            <a:r>
              <a:rPr lang="en-US" baseline="0" smtClean="0"/>
              <a:t> of mutation, risk factor drive progression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09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Schwann cells – produce</a:t>
            </a:r>
            <a:r>
              <a:rPr lang="en-US" baseline="0" smtClean="0"/>
              <a:t> myelin sheath around the axons of neurons</a:t>
            </a:r>
            <a:endParaRPr lang="en-US" smtClean="0"/>
          </a:p>
          <a:p>
            <a:r>
              <a:rPr lang="en-US" smtClean="0"/>
              <a:t>Tend to infiltrate</a:t>
            </a:r>
            <a:r>
              <a:rPr lang="en-US" baseline="0" smtClean="0"/>
              <a:t> vascularized tissue such as epithelium</a:t>
            </a:r>
          </a:p>
          <a:p>
            <a:r>
              <a:rPr lang="en-US" baseline="0" smtClean="0"/>
              <a:t>Shown to be involved with metastatic dissemination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+ refs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25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Correlated expression of Schwann marker genes to score</a:t>
            </a:r>
          </a:p>
          <a:p>
            <a:r>
              <a:rPr lang="en-US" smtClean="0"/>
              <a:t>Slight</a:t>
            </a:r>
            <a:r>
              <a:rPr lang="en-US" baseline="0" smtClean="0"/>
              <a:t> p</a:t>
            </a:r>
            <a:r>
              <a:rPr lang="en-US" smtClean="0"/>
              <a:t>ositive corr:</a:t>
            </a:r>
            <a:r>
              <a:rPr lang="en-US" baseline="0" smtClean="0"/>
              <a:t> confirms that the score is good proxy for metast progression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Used RNASeq </a:t>
            </a:r>
            <a:r>
              <a:rPr lang="en-US" dirty="0"/>
              <a:t>data </a:t>
            </a:r>
            <a:r>
              <a:rPr lang="en-US"/>
              <a:t>from </a:t>
            </a:r>
            <a:r>
              <a:rPr lang="en-US" smtClean="0"/>
              <a:t>TCGA</a:t>
            </a:r>
            <a:r>
              <a:rPr lang="en-US" baseline="0" smtClean="0"/>
              <a:t> </a:t>
            </a:r>
            <a:r>
              <a:rPr lang="en-US" smtClean="0"/>
              <a:t>to </a:t>
            </a:r>
            <a:r>
              <a:rPr lang="en-US"/>
              <a:t>analyze </a:t>
            </a:r>
            <a:r>
              <a:rPr lang="en-US" smtClean="0"/>
              <a:t>expression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68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Where do we draw cutoff in low/high potential, based on distribution</a:t>
            </a:r>
          </a:p>
          <a:p>
            <a:r>
              <a:rPr lang="en-US" smtClean="0"/>
              <a:t>Then lead to next slide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Leading cause</a:t>
            </a:r>
            <a:r>
              <a:rPr lang="en-US" baseline="0" smtClean="0"/>
              <a:t> of death</a:t>
            </a:r>
          </a:p>
          <a:p>
            <a:r>
              <a:rPr lang="en-US" baseline="0" smtClean="0"/>
              <a:t>Seeding into surrounding tissue then bloodstream</a:t>
            </a:r>
          </a:p>
          <a:p>
            <a:r>
              <a:rPr lang="en-US" baseline="0" smtClean="0"/>
              <a:t>Immune recruitment – to protect from other immune cells and build ideal environment</a:t>
            </a:r>
          </a:p>
          <a:p>
            <a:r>
              <a:rPr lang="en-US" baseline="0" smtClean="0"/>
              <a:t>Invasion and colonization of distant sites</a:t>
            </a:r>
          </a:p>
          <a:p>
            <a:endParaRPr lang="en-US" baseline="0" smtClean="0"/>
          </a:p>
          <a:p>
            <a:r>
              <a:rPr lang="en-US" baseline="0" smtClean="0"/>
              <a:t>While certain processes are understood, hard to 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00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Why we look at survival and sigs</a:t>
            </a:r>
          </a:p>
          <a:p>
            <a:r>
              <a:rPr lang="en-US" smtClean="0"/>
              <a:t>Motivate why we looked at signatures as well</a:t>
            </a:r>
          </a:p>
          <a:p>
            <a:r>
              <a:rPr lang="en-US" smtClean="0"/>
              <a:t>- Risk factors may sensitize cells to therapies differently and thus impact outcome</a:t>
            </a:r>
          </a:p>
          <a:p>
            <a:r>
              <a:rPr lang="en-US" smtClean="0"/>
              <a:t>- Signature -&gt; earlier metast -&gt; diff response to treatment -&gt;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48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Shows </a:t>
            </a:r>
            <a:r>
              <a:rPr lang="en-US" dirty="0"/>
              <a:t>impact of each of these parameter on risk of death</a:t>
            </a:r>
          </a:p>
          <a:p>
            <a:endParaRPr lang="en-US" smtClean="0"/>
          </a:p>
          <a:p>
            <a:r>
              <a:rPr lang="en-US" smtClean="0"/>
              <a:t>Brazilian: again, S6 impacts survival when accounting</a:t>
            </a:r>
            <a:r>
              <a:rPr lang="en-US" baseline="0" smtClean="0"/>
              <a:t> for therapies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21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mtClean="0"/>
              <a:t>Further argument/power </a:t>
            </a:r>
            <a:r>
              <a:rPr lang="en-US" dirty="0"/>
              <a:t>for involvement of </a:t>
            </a:r>
            <a:r>
              <a:rPr lang="en-US" dirty="0" err="1"/>
              <a:t>ner</a:t>
            </a:r>
            <a:r>
              <a:rPr lang="en-US" dirty="0"/>
              <a:t>/</a:t>
            </a:r>
            <a:r>
              <a:rPr lang="en-US" dirty="0" err="1"/>
              <a:t>mmr</a:t>
            </a:r>
            <a:r>
              <a:rPr lang="en-US" dirty="0"/>
              <a:t> pathways in </a:t>
            </a:r>
            <a:r>
              <a:rPr lang="en-US" dirty="0" err="1"/>
              <a:t>metast</a:t>
            </a:r>
            <a:r>
              <a:rPr lang="en-US" dirty="0"/>
              <a:t> progression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38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17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NER –associated</a:t>
            </a:r>
            <a:r>
              <a:rPr lang="en-US" baseline="0" smtClean="0"/>
              <a:t> sigs, cohort, stage, 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16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NER</a:t>
            </a:r>
            <a:r>
              <a:rPr lang="en-US" baseline="0" smtClean="0"/>
              <a:t> –associated sigs no longer impact</a:t>
            </a:r>
          </a:p>
          <a:p>
            <a:r>
              <a:rPr lang="en-US" baseline="0" smtClean="0"/>
              <a:t>S6 (MMR) again impacts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34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Risk factors result</a:t>
            </a:r>
            <a:r>
              <a:rPr lang="en-US" baseline="0" smtClean="0"/>
              <a:t> in mutations leading to disease presentation</a:t>
            </a:r>
          </a:p>
          <a:p>
            <a:r>
              <a:rPr lang="en-US" baseline="0" smtClean="0"/>
              <a:t>But repair pathways and UV exposure in absence of BRAF mutation drive metastatic progression</a:t>
            </a:r>
          </a:p>
          <a:p>
            <a:r>
              <a:rPr lang="en-US" baseline="0" smtClean="0"/>
              <a:t>Leading to worse prognosis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09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matched samples mean</a:t>
            </a:r>
          </a:p>
          <a:p>
            <a:r>
              <a:rPr lang="en-US" dirty="0"/>
              <a:t>Or just say lack of prim and </a:t>
            </a:r>
            <a:r>
              <a:rPr lang="en-US" dirty="0" err="1"/>
              <a:t>metast</a:t>
            </a:r>
            <a:r>
              <a:rPr lang="en-US" dirty="0"/>
              <a:t> sample from the same samples</a:t>
            </a:r>
          </a:p>
          <a:p>
            <a:endParaRPr lang="en-US" dirty="0"/>
          </a:p>
          <a:p>
            <a:r>
              <a:rPr lang="en-US" dirty="0"/>
              <a:t>Explain why it matters that we’re not capturing whole genome (WES</a:t>
            </a:r>
            <a:r>
              <a:rPr lang="en-US"/>
              <a:t>) </a:t>
            </a:r>
            <a:r>
              <a:rPr lang="en-US" smtClean="0">
                <a:sym typeface="Wingdings" panose="05000000000000000000" pitchFamily="2" charset="2"/>
              </a:rPr>
              <a:t> 1.5% of</a:t>
            </a:r>
            <a:r>
              <a:rPr lang="en-US" baseline="0" smtClean="0">
                <a:sym typeface="Wingdings" panose="05000000000000000000" pitchFamily="2" charset="2"/>
              </a:rPr>
              <a:t> genome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4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Melanoma</a:t>
            </a:r>
            <a:r>
              <a:rPr lang="en-US" baseline="0" smtClean="0"/>
              <a:t> – transformation of pigment-producing melanocytes</a:t>
            </a:r>
          </a:p>
          <a:p>
            <a:r>
              <a:rPr lang="en-US" baseline="0" smtClean="0"/>
              <a:t>Subtypes – based on site</a:t>
            </a:r>
          </a:p>
          <a:p>
            <a:r>
              <a:rPr lang="en-US" smtClean="0"/>
              <a:t>Results</a:t>
            </a:r>
            <a:r>
              <a:rPr lang="en-US" baseline="0" smtClean="0"/>
              <a:t> from mutations in 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46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Risk factors induce</a:t>
            </a:r>
            <a:r>
              <a:rPr lang="en-US" baseline="0" smtClean="0"/>
              <a:t> mutations in genome</a:t>
            </a:r>
          </a:p>
          <a:p>
            <a:r>
              <a:rPr lang="en-US" baseline="0" smtClean="0"/>
              <a:t>Mutations are specific and recognizable</a:t>
            </a:r>
          </a:p>
          <a:p>
            <a:endParaRPr lang="en-US" smtClean="0"/>
          </a:p>
          <a:p>
            <a:r>
              <a:rPr lang="en-US" smtClean="0"/>
              <a:t>risk factors for melanoma mainly uv,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0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Sigs</a:t>
            </a:r>
            <a:r>
              <a:rPr lang="en-US" baseline="0" smtClean="0"/>
              <a:t> 	– specific patterns of mutations in genome</a:t>
            </a:r>
          </a:p>
          <a:p>
            <a:r>
              <a:rPr lang="en-US" baseline="0" smtClean="0"/>
              <a:t>	– 30 validated signatures</a:t>
            </a:r>
          </a:p>
          <a:p>
            <a:r>
              <a:rPr lang="en-US" baseline="0" smtClean="0"/>
              <a:t>        	– each associated to risk factors </a:t>
            </a:r>
            <a:endParaRPr lang="en-US" smtClean="0"/>
          </a:p>
          <a:p>
            <a:r>
              <a:rPr lang="en-US" smtClean="0"/>
              <a:t>NMF</a:t>
            </a:r>
            <a:r>
              <a:rPr lang="en-US" baseline="0" smtClean="0"/>
              <a:t> – identified using NMF or similar methods</a:t>
            </a:r>
          </a:p>
          <a:p>
            <a:r>
              <a:rPr lang="en-US" baseline="0" smtClean="0"/>
              <a:t>         – identifies patterns in genomes and how prevalent they are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77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83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76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– sigs contributing</a:t>
            </a:r>
            <a:r>
              <a:rPr lang="en-US" baseline="0" smtClean="0"/>
              <a:t> &gt;1%</a:t>
            </a:r>
          </a:p>
          <a:p>
            <a:r>
              <a:rPr lang="en-US" baseline="0" smtClean="0"/>
              <a:t>UVM – sigs contributing &gt; 2.5%</a:t>
            </a:r>
          </a:p>
          <a:p>
            <a:endParaRPr lang="en-US" baseline="0" smtClean="0"/>
          </a:p>
          <a:p>
            <a:r>
              <a:rPr lang="en-US" baseline="0" smtClean="0"/>
              <a:t>Different landscapes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8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016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2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76350"/>
            <a:ext cx="4937760" cy="45927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38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671" y="1276349"/>
            <a:ext cx="4937760" cy="45927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78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74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8302"/>
            <a:ext cx="4937760" cy="3892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8302"/>
            <a:ext cx="4937760" cy="3892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3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7190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98600"/>
            <a:ext cx="11029615" cy="43601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5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19138" indent="-285750">
              <a:buSzPct val="80000"/>
              <a:buFont typeface="Courier New" panose="02070309020205020404" pitchFamily="49" charset="0"/>
              <a:buChar char="o"/>
              <a:defRPr sz="2000">
                <a:solidFill>
                  <a:srgbClr val="002060"/>
                </a:solidFill>
              </a:defRPr>
            </a:lvl2pPr>
            <a:lvl3pPr marL="985838" indent="-182563" defTabSz="985838"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57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55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84513"/>
            <a:ext cx="4937760" cy="48332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4514"/>
            <a:ext cx="4937760" cy="48332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7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9209"/>
            <a:ext cx="4937760" cy="40485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9209"/>
            <a:ext cx="4937760" cy="40485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7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1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36524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58841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26822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2626822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84514"/>
            <a:ext cx="10058400" cy="48332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D2DAE2E-A3A3-4E5B-8BC8-A236530B50C8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88720" y="1012372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0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41" r:id="rId12"/>
    <p:sldLayoutId id="2147483942" r:id="rId13"/>
    <p:sldLayoutId id="2147483716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5475" indent="-2667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70000"/>
        <a:buFont typeface="Courier New" panose="02070309020205020404" pitchFamily="49" charset="0"/>
        <a:buChar char="o"/>
        <a:defRPr sz="2200" b="0" kern="1200">
          <a:solidFill>
            <a:srgbClr val="002060"/>
          </a:solidFill>
          <a:latin typeface="+mn-lt"/>
          <a:ea typeface="+mn-ea"/>
          <a:cs typeface="+mn-cs"/>
        </a:defRPr>
      </a:lvl2pPr>
      <a:lvl3pPr marL="898525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850" y="1922463"/>
            <a:ext cx="8947150" cy="2243137"/>
          </a:xfrm>
        </p:spPr>
        <p:txBody>
          <a:bodyPr>
            <a:normAutofit/>
          </a:bodyPr>
          <a:lstStyle/>
          <a:p>
            <a:r>
              <a:rPr lang="en-US" sz="3600" dirty="0"/>
              <a:t>Characterization of mutational processes affecting metastatic transformation in melanoma and the impact </a:t>
            </a:r>
            <a:r>
              <a:rPr lang="en-US" sz="3600"/>
              <a:t>on therapy effectiveness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0850" y="4800600"/>
            <a:ext cx="8947150" cy="113665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Doan Trang Laura </a:t>
            </a:r>
            <a:r>
              <a:rPr lang="en-US" sz="1600" dirty="0"/>
              <a:t>Vo Ngoc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smtClean="0"/>
              <a:t>07</a:t>
            </a:r>
            <a:r>
              <a:rPr lang="en-US" sz="1600" smtClean="0"/>
              <a:t> September, </a:t>
            </a:r>
            <a:r>
              <a:rPr lang="en-US" sz="1600" dirty="0"/>
              <a:t>2018</a:t>
            </a:r>
          </a:p>
          <a:p>
            <a:pPr>
              <a:lnSpc>
                <a:spcPct val="10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923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4451" y="5695950"/>
            <a:ext cx="12293959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Mutational signatures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7" y="1076448"/>
            <a:ext cx="11563104" cy="57815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79423" y="1619795"/>
            <a:ext cx="842554" cy="51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01047" y="1541418"/>
            <a:ext cx="138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primary</a:t>
            </a:r>
            <a:endParaRPr 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5087985" y="1833713"/>
            <a:ext cx="138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metastatic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877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5 contributors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22126"/>
              </p:ext>
            </p:extLst>
          </p:nvPr>
        </p:nvGraphicFramePr>
        <p:xfrm>
          <a:off x="1556031" y="1214963"/>
          <a:ext cx="9140898" cy="5029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49170">
                  <a:extLst>
                    <a:ext uri="{9D8B030D-6E8A-4147-A177-3AD203B41FA5}">
                      <a16:colId xmlns:a16="http://schemas.microsoft.com/office/drawing/2014/main" val="2760686701"/>
                    </a:ext>
                  </a:extLst>
                </a:gridCol>
                <a:gridCol w="1738821">
                  <a:extLst>
                    <a:ext uri="{9D8B030D-6E8A-4147-A177-3AD203B41FA5}">
                      <a16:colId xmlns:a16="http://schemas.microsoft.com/office/drawing/2014/main" val="4272388645"/>
                    </a:ext>
                  </a:extLst>
                </a:gridCol>
                <a:gridCol w="5752907">
                  <a:extLst>
                    <a:ext uri="{9D8B030D-6E8A-4147-A177-3AD203B41FA5}">
                      <a16:colId xmlns:a16="http://schemas.microsoft.com/office/drawing/2014/main" val="4083166020"/>
                    </a:ext>
                  </a:extLst>
                </a:gridCol>
              </a:tblGrid>
              <a:tr h="347403">
                <a:tc>
                  <a:txBody>
                    <a:bodyPr/>
                    <a:lstStyle/>
                    <a:p>
                      <a:r>
                        <a:rPr lang="en-US" sz="2400" dirty="0"/>
                        <a:t>Sample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Signatures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Etiology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17417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/>
                        <a:t>SKCM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UV light exposure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6478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248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Alkylating</a:t>
                      </a:r>
                      <a:r>
                        <a:rPr lang="en-US" sz="2400" baseline="0" dirty="0"/>
                        <a:t> agents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7015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Unknown;</a:t>
                      </a:r>
                      <a:r>
                        <a:rPr lang="en-US" sz="2400" baseline="0"/>
                        <a:t> strong transcriptional strand bias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924712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</a:t>
                      </a:r>
                      <a:r>
                        <a:rPr lang="en-US" sz="2400" baseline="0" dirty="0"/>
                        <a:t>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21128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/>
                        <a:t>UVM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65281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S22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Aristolochi</a:t>
                      </a:r>
                      <a:r>
                        <a:rPr lang="en-US" sz="2400" baseline="0" dirty="0"/>
                        <a:t>c acid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0951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4352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DNA</a:t>
                      </a:r>
                      <a:r>
                        <a:rPr lang="en-US" sz="2400" baseline="0" dirty="0"/>
                        <a:t> double-strand break repair failure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15794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358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234318" y="3540036"/>
            <a:ext cx="6889396" cy="357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34318" y="4911692"/>
            <a:ext cx="6889396" cy="12974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1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Metastatic scoring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760720"/>
            <a:ext cx="12192000" cy="1097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543992" y="6146641"/>
                <a:ext cx="7164976" cy="7157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/>
                        <m:t>Metastatic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potential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score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Avg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upregulated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Avg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genes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92" y="6146641"/>
                <a:ext cx="7164976" cy="715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2968" y="2184843"/>
            <a:ext cx="92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SKCM</a:t>
            </a:r>
            <a:endParaRPr lang="en-US" sz="2000" b="1"/>
          </a:p>
        </p:txBody>
      </p:sp>
      <p:sp>
        <p:nvSpPr>
          <p:cNvPr id="6" name="TextBox 5"/>
          <p:cNvSpPr txBox="1"/>
          <p:nvPr/>
        </p:nvSpPr>
        <p:spPr>
          <a:xfrm>
            <a:off x="920208" y="4832962"/>
            <a:ext cx="92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UVM</a:t>
            </a:r>
            <a:endParaRPr lang="en-US" sz="2000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916" y="4182777"/>
            <a:ext cx="4218798" cy="1707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676" y="1046710"/>
            <a:ext cx="6663506" cy="2676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25377" y="4121449"/>
            <a:ext cx="1758318" cy="817245"/>
          </a:xfrm>
          <a:prstGeom prst="roundRect">
            <a:avLst/>
          </a:prstGeom>
          <a:solidFill>
            <a:srgbClr val="DFF1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CDH1, ECM1, HTR2B, PRAME, RAB31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5377" y="5136435"/>
            <a:ext cx="1758318" cy="817245"/>
          </a:xfrm>
          <a:prstGeom prst="roundRect">
            <a:avLst/>
          </a:prstGeom>
          <a:solidFill>
            <a:srgbClr val="DFF1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EIF1B, FXR1, ID2, LMCD1, LTA4H</a:t>
            </a:r>
          </a:p>
          <a:p>
            <a:pPr algn="ctr"/>
            <a:r>
              <a:rPr lang="en-US" sz="1400" smtClean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7075" y="1146783"/>
            <a:ext cx="1500984" cy="10556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CDK1, DNA2, HMGA2, </a:t>
            </a:r>
          </a:p>
          <a:p>
            <a:pPr algn="ctr"/>
            <a:r>
              <a:rPr lang="en-US" sz="1400" smtClean="0"/>
              <a:t>certain MMPs </a:t>
            </a:r>
          </a:p>
          <a:p>
            <a:pPr algn="ctr"/>
            <a:r>
              <a:rPr lang="en-US" sz="1400" smtClean="0"/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67075" y="2613805"/>
            <a:ext cx="1500986" cy="10556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CDH1, CDK2, GALK1, </a:t>
            </a:r>
          </a:p>
          <a:p>
            <a:pPr algn="ctr"/>
            <a:r>
              <a:rPr lang="en-US" sz="1400" smtClean="0"/>
              <a:t>certain MMPs</a:t>
            </a:r>
          </a:p>
          <a:p>
            <a:pPr algn="ctr"/>
            <a:r>
              <a:rPr lang="en-US" sz="1400" smtClean="0"/>
              <a:t>…</a:t>
            </a:r>
          </a:p>
        </p:txBody>
      </p:sp>
      <p:sp>
        <p:nvSpPr>
          <p:cNvPr id="15" name="Down Arrow 14"/>
          <p:cNvSpPr/>
          <p:nvPr/>
        </p:nvSpPr>
        <p:spPr>
          <a:xfrm rot="16200000">
            <a:off x="8210743" y="1486042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6200000">
            <a:off x="8210742" y="2952584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6200000">
            <a:off x="6556158" y="4340010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6200000">
            <a:off x="6556158" y="5359172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7"/>
          <a:stretch/>
        </p:blipFill>
        <p:spPr>
          <a:xfrm>
            <a:off x="1993729" y="179493"/>
            <a:ext cx="2973785" cy="662964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3" r="33241"/>
          <a:stretch/>
        </p:blipFill>
        <p:spPr>
          <a:xfrm>
            <a:off x="5559039" y="179492"/>
            <a:ext cx="2915728" cy="66296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5"/>
          <a:stretch/>
        </p:blipFill>
        <p:spPr>
          <a:xfrm>
            <a:off x="8850701" y="179493"/>
            <a:ext cx="2920932" cy="6629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9372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538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48415" y="179492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1784350" cy="69554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 rot="16200000">
            <a:off x="-2568930" y="3131430"/>
            <a:ext cx="6922209" cy="72576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METASTATIC SCORING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16236"/>
              </p:ext>
            </p:extLst>
          </p:nvPr>
        </p:nvGraphicFramePr>
        <p:xfrm>
          <a:off x="2160284" y="126689"/>
          <a:ext cx="952444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4814">
                  <a:extLst>
                    <a:ext uri="{9D8B030D-6E8A-4147-A177-3AD203B41FA5}">
                      <a16:colId xmlns:a16="http://schemas.microsoft.com/office/drawing/2014/main" val="3657181499"/>
                    </a:ext>
                  </a:extLst>
                </a:gridCol>
                <a:gridCol w="3985251">
                  <a:extLst>
                    <a:ext uri="{9D8B030D-6E8A-4147-A177-3AD203B41FA5}">
                      <a16:colId xmlns:a16="http://schemas.microsoft.com/office/drawing/2014/main" val="2806033838"/>
                    </a:ext>
                  </a:extLst>
                </a:gridCol>
                <a:gridCol w="2364376">
                  <a:extLst>
                    <a:ext uri="{9D8B030D-6E8A-4147-A177-3AD203B41FA5}">
                      <a16:colId xmlns:a16="http://schemas.microsoft.com/office/drawing/2014/main" val="457712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Primary SKCM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Metastatic SKCM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Primary UVM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70414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450114" y="126689"/>
            <a:ext cx="3120572" cy="6731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65721" y="1652788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1 (aging)</a:t>
            </a:r>
            <a:endParaRPr lang="en-US" b="1" dirty="0"/>
          </a:p>
          <a:p>
            <a:pPr algn="ctr"/>
            <a:r>
              <a:rPr lang="en-US" dirty="0"/>
              <a:t>Correlation coefficient = 0.16</a:t>
            </a:r>
          </a:p>
          <a:p>
            <a:pPr algn="ctr"/>
            <a:r>
              <a:rPr lang="en-US" dirty="0"/>
              <a:t>p = 0.10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50224" y="5232392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7 (UV)</a:t>
            </a:r>
            <a:endParaRPr lang="en-US" b="1"/>
          </a:p>
          <a:p>
            <a:pPr algn="ctr"/>
            <a:r>
              <a:rPr lang="en-US"/>
              <a:t>Correlation coefficient = 0.14</a:t>
            </a:r>
          </a:p>
          <a:p>
            <a:pPr algn="ctr"/>
            <a:r>
              <a:rPr lang="en-US"/>
              <a:t>p = 0.17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2" b="50291"/>
          <a:stretch/>
        </p:blipFill>
        <p:spPr>
          <a:xfrm>
            <a:off x="3694910" y="305234"/>
            <a:ext cx="5270811" cy="2966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05" r="33762"/>
          <a:stretch/>
        </p:blipFill>
        <p:spPr>
          <a:xfrm>
            <a:off x="3694910" y="3738113"/>
            <a:ext cx="5270811" cy="29956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9370713" y="808069"/>
            <a:ext cx="2295525" cy="7667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339720" y="4293942"/>
            <a:ext cx="2326518" cy="822436"/>
            <a:chOff x="8471520" y="2854233"/>
            <a:chExt cx="2326518" cy="82243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</a:t>
            </a:r>
            <a:r>
              <a:rPr lang="en-US" sz="2400" smtClean="0"/>
              <a:t>prevalence alone</a:t>
            </a:r>
            <a:endParaRPr lang="en-US" sz="2400"/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5447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1428" r="1619" b="2415"/>
          <a:stretch/>
        </p:blipFill>
        <p:spPr>
          <a:xfrm>
            <a:off x="5372100" y="1301749"/>
            <a:ext cx="6659606" cy="488950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BRAF</a:t>
            </a:r>
            <a:r>
              <a:rPr lang="en-US" smtClean="0"/>
              <a:t>: driver of melanoma</a:t>
            </a:r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33101" y="1232716"/>
            <a:ext cx="4937760" cy="48332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1913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85838" indent="-182563" algn="l" defTabSz="98583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smtClean="0"/>
              <a:t>BRAF</a:t>
            </a:r>
            <a:r>
              <a:rPr lang="en-US" smtClean="0"/>
              <a:t> mutated in 40-60% patients</a:t>
            </a:r>
          </a:p>
          <a:p>
            <a:r>
              <a:rPr lang="en-US" smtClean="0"/>
              <a:t>Inhibitors used for targeted therapies</a:t>
            </a:r>
          </a:p>
          <a:p>
            <a:r>
              <a:rPr lang="en-US" smtClean="0"/>
              <a:t>Eventual resistance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47732"/>
              </p:ext>
            </p:extLst>
          </p:nvPr>
        </p:nvGraphicFramePr>
        <p:xfrm>
          <a:off x="5372100" y="1017452"/>
          <a:ext cx="665960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868">
                  <a:extLst>
                    <a:ext uri="{9D8B030D-6E8A-4147-A177-3AD203B41FA5}">
                      <a16:colId xmlns:a16="http://schemas.microsoft.com/office/drawing/2014/main" val="1430125581"/>
                    </a:ext>
                  </a:extLst>
                </a:gridCol>
                <a:gridCol w="2219868">
                  <a:extLst>
                    <a:ext uri="{9D8B030D-6E8A-4147-A177-3AD203B41FA5}">
                      <a16:colId xmlns:a16="http://schemas.microsoft.com/office/drawing/2014/main" val="2587907019"/>
                    </a:ext>
                  </a:extLst>
                </a:gridCol>
                <a:gridCol w="2219868">
                  <a:extLst>
                    <a:ext uri="{9D8B030D-6E8A-4147-A177-3AD203B41FA5}">
                      <a16:colId xmlns:a16="http://schemas.microsoft.com/office/drawing/2014/main" val="4162319840"/>
                    </a:ext>
                  </a:extLst>
                </a:gridCol>
              </a:tblGrid>
              <a:tr h="252912"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2060"/>
                          </a:solidFill>
                        </a:rPr>
                        <a:t>Before treatment</a:t>
                      </a:r>
                      <a:endParaRPr lang="en-US" b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2060"/>
                          </a:solidFill>
                        </a:rPr>
                        <a:t>15 weeks</a:t>
                      </a:r>
                      <a:endParaRPr lang="en-US" b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2060"/>
                          </a:solidFill>
                        </a:rPr>
                        <a:t>23 weeks</a:t>
                      </a:r>
                      <a:endParaRPr lang="en-US" b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59902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06620" y="5852696"/>
            <a:ext cx="3510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/>
              <a:t>(Wagle et al., </a:t>
            </a:r>
            <a:r>
              <a:rPr lang="en-US" sz="1600" i="1" smtClean="0"/>
              <a:t>J. Clin. Onco.</a:t>
            </a:r>
            <a:r>
              <a:rPr lang="en-US" sz="1600" smtClean="0"/>
              <a:t>, 2011)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49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17914" y="302672"/>
            <a:ext cx="4255698" cy="6342083"/>
            <a:chOff x="3717914" y="302672"/>
            <a:chExt cx="4255698" cy="63420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3"/>
            <a:stretch/>
          </p:blipFill>
          <p:spPr>
            <a:xfrm>
              <a:off x="3717914" y="302672"/>
              <a:ext cx="4255698" cy="634208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738113" y="302672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113" y="3473713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443202" y="1816069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1 (aging)</a:t>
            </a:r>
            <a:endParaRPr lang="en-US" b="1" dirty="0"/>
          </a:p>
          <a:p>
            <a:pPr algn="ctr"/>
            <a:r>
              <a:rPr lang="en-US" dirty="0"/>
              <a:t>Correlation coefficient </a:t>
            </a:r>
            <a:r>
              <a:rPr lang="en-US"/>
              <a:t>= </a:t>
            </a:r>
            <a:r>
              <a:rPr lang="en-US" smtClean="0"/>
              <a:t>0.43</a:t>
            </a:r>
            <a:endParaRPr lang="en-US" dirty="0"/>
          </a:p>
          <a:p>
            <a:pPr algn="ctr"/>
            <a:r>
              <a:rPr lang="en-US" dirty="0"/>
              <a:t>p </a:t>
            </a:r>
            <a:r>
              <a:rPr lang="en-US"/>
              <a:t>= </a:t>
            </a:r>
            <a:r>
              <a:rPr lang="en-US" smtClean="0"/>
              <a:t>0.03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27705" y="4990731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7 (UV)</a:t>
            </a:r>
            <a:endParaRPr lang="en-US" b="1"/>
          </a:p>
          <a:p>
            <a:pPr algn="ctr"/>
            <a:r>
              <a:rPr lang="en-US"/>
              <a:t>Correlation coefficient = </a:t>
            </a:r>
            <a:r>
              <a:rPr lang="en-US" smtClean="0"/>
              <a:t>0.46</a:t>
            </a:r>
            <a:endParaRPr lang="en-US"/>
          </a:p>
          <a:p>
            <a:pPr algn="ctr"/>
            <a:r>
              <a:rPr lang="en-US"/>
              <a:t>p = </a:t>
            </a:r>
            <a:r>
              <a:rPr lang="en-US" smtClean="0"/>
              <a:t>0.02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8848194" y="971350"/>
            <a:ext cx="2295525" cy="76676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817201" y="4052281"/>
            <a:ext cx="2326518" cy="822436"/>
            <a:chOff x="8471520" y="2854233"/>
            <a:chExt cx="2326518" cy="82243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21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</a:t>
            </a:r>
            <a:r>
              <a:rPr lang="en-US" sz="2400" smtClean="0"/>
              <a:t>prevalence alone</a:t>
            </a:r>
            <a:endParaRPr lang="en-US" sz="240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smtClean="0"/>
              <a:t>Signature prevalence in genetic context (BRAF WT)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21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4"/>
          <a:stretch/>
        </p:blipFill>
        <p:spPr>
          <a:xfrm>
            <a:off x="3717913" y="302671"/>
            <a:ext cx="4218388" cy="6342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43202" y="1816069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1 (aging)</a:t>
            </a:r>
            <a:endParaRPr lang="en-US" b="1" dirty="0"/>
          </a:p>
          <a:p>
            <a:pPr algn="ctr"/>
            <a:r>
              <a:rPr lang="en-US" dirty="0"/>
              <a:t>Correlation coefficient </a:t>
            </a:r>
            <a:r>
              <a:rPr lang="en-US"/>
              <a:t>= </a:t>
            </a:r>
            <a:r>
              <a:rPr lang="en-US" smtClean="0"/>
              <a:t>0.41</a:t>
            </a:r>
            <a:endParaRPr lang="en-US" dirty="0"/>
          </a:p>
          <a:p>
            <a:pPr algn="ctr"/>
            <a:r>
              <a:rPr lang="en-US" dirty="0"/>
              <a:t>p </a:t>
            </a:r>
            <a:r>
              <a:rPr lang="en-US"/>
              <a:t>= </a:t>
            </a:r>
            <a:r>
              <a:rPr lang="en-US" smtClean="0"/>
              <a:t>0.82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27705" y="4990731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7 (UV)</a:t>
            </a:r>
            <a:endParaRPr lang="en-US" b="1"/>
          </a:p>
          <a:p>
            <a:pPr algn="ctr"/>
            <a:r>
              <a:rPr lang="en-US"/>
              <a:t>Correlation coefficient = </a:t>
            </a:r>
            <a:r>
              <a:rPr lang="en-US" smtClean="0"/>
              <a:t>0.11</a:t>
            </a:r>
            <a:endParaRPr lang="en-US"/>
          </a:p>
          <a:p>
            <a:pPr algn="ctr"/>
            <a:r>
              <a:rPr lang="en-US"/>
              <a:t>p = </a:t>
            </a:r>
            <a:r>
              <a:rPr lang="en-US" smtClean="0"/>
              <a:t>0.57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8848194" y="971350"/>
            <a:ext cx="2295525" cy="76676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817201" y="4052281"/>
            <a:ext cx="2326518" cy="822436"/>
            <a:chOff x="8471520" y="2854233"/>
            <a:chExt cx="2326518" cy="82243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</a:t>
            </a:r>
            <a:r>
              <a:rPr lang="en-US" sz="2400" smtClean="0"/>
              <a:t>prevalence alone</a:t>
            </a:r>
            <a:endParaRPr lang="en-US" sz="240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smtClean="0"/>
              <a:t>Signature prevalence in genetic context (BRAF WT)</a:t>
            </a:r>
            <a:endParaRPr lang="en-US" sz="240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smtClean="0"/>
              <a:t>Signature prevalence in genetic context (BRAF mutant)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74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Schwann cells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/>
          <a:stretch/>
        </p:blipFill>
        <p:spPr>
          <a:xfrm>
            <a:off x="1325570" y="1051558"/>
            <a:ext cx="9522810" cy="5117530"/>
          </a:xfrm>
        </p:spPr>
      </p:pic>
      <p:sp>
        <p:nvSpPr>
          <p:cNvPr id="7" name="Rectangle 6"/>
          <p:cNvSpPr/>
          <p:nvPr/>
        </p:nvSpPr>
        <p:spPr>
          <a:xfrm>
            <a:off x="5558246" y="3618350"/>
            <a:ext cx="2214155" cy="320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29446" y="5947560"/>
            <a:ext cx="7118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/>
              <a:t>(US National Institutes of Health: National Cancer Institute, 2018)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63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Metastasis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1" y="1096470"/>
            <a:ext cx="10302609" cy="5730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6403175"/>
            <a:ext cx="221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(Lambert</a:t>
            </a:r>
            <a:r>
              <a:rPr lang="en-US" sz="1600"/>
              <a:t>, </a:t>
            </a:r>
            <a:r>
              <a:rPr lang="en-US" sz="1600" i="1" smtClean="0"/>
              <a:t>Cell</a:t>
            </a:r>
            <a:r>
              <a:rPr lang="en-US" sz="1600" smtClean="0"/>
              <a:t>, 2017</a:t>
            </a:r>
            <a:r>
              <a:rPr lang="en-US" sz="1600" dirty="0"/>
              <a:t>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741125" y="2902159"/>
            <a:ext cx="1727624" cy="71508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bg2">
                    <a:lumMod val="50000"/>
                  </a:schemeClr>
                </a:solidFill>
              </a:rPr>
              <a:t>IMMUNE RECRUITMENT</a:t>
            </a:r>
            <a:endParaRPr lang="en-US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4730" y="2369439"/>
            <a:ext cx="1094939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bg2">
                    <a:lumMod val="50000"/>
                  </a:schemeClr>
                </a:solidFill>
              </a:rPr>
              <a:t>SEEDING</a:t>
            </a:r>
            <a:endParaRPr lang="en-US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8972" y="5081972"/>
            <a:ext cx="1733006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bg2">
                    <a:lumMod val="50000"/>
                  </a:schemeClr>
                </a:solidFill>
              </a:rPr>
              <a:t>COLONIZATION</a:t>
            </a:r>
            <a:endParaRPr lang="en-US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(all samples)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</a:t>
            </a:r>
            <a:r>
              <a:rPr lang="en-US" sz="2400" smtClean="0"/>
              <a:t>prevalence alone</a:t>
            </a:r>
            <a:endParaRPr lang="en-US" sz="240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smtClean="0"/>
              <a:t>Signature prevalence in genetic context (BRAF WT)</a:t>
            </a:r>
            <a:endParaRPr lang="en-US" sz="240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smtClean="0"/>
              <a:t>Signature prevalence in genetic context (BRAF mutant)</a:t>
            </a:r>
            <a:endParaRPr lang="en-US" sz="240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Schwann cell marker genes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grpSp>
        <p:nvGrpSpPr>
          <p:cNvPr id="14" name="Group 13"/>
          <p:cNvGrpSpPr/>
          <p:nvPr/>
        </p:nvGrpSpPr>
        <p:grpSpPr>
          <a:xfrm>
            <a:off x="3725176" y="0"/>
            <a:ext cx="8219534" cy="6858000"/>
            <a:chOff x="3725176" y="0"/>
            <a:chExt cx="8219534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5176" y="0"/>
              <a:ext cx="68580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69" t="67144" r="17340" b="19998"/>
            <a:stretch/>
          </p:blipFill>
          <p:spPr>
            <a:xfrm>
              <a:off x="10800271" y="937404"/>
              <a:ext cx="1144439" cy="12479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8436634" y="4491487"/>
              <a:ext cx="1173192" cy="1242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477666" y="3617344"/>
            <a:ext cx="3105510" cy="313932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Primary SKCM</a:t>
            </a:r>
          </a:p>
          <a:p>
            <a:pPr algn="ctr"/>
            <a:r>
              <a:rPr lang="en-US"/>
              <a:t>Correlation coefficient = 0.26</a:t>
            </a:r>
          </a:p>
          <a:p>
            <a:pPr algn="ctr"/>
            <a:r>
              <a:rPr lang="en-US"/>
              <a:t>p = 0.05</a:t>
            </a:r>
          </a:p>
          <a:p>
            <a:pPr algn="ctr"/>
            <a:endParaRPr lang="en-US"/>
          </a:p>
          <a:p>
            <a:pPr algn="ctr"/>
            <a:r>
              <a:rPr lang="en-US" b="1"/>
              <a:t>Metastatic SKCM</a:t>
            </a:r>
          </a:p>
          <a:p>
            <a:pPr algn="ctr"/>
            <a:r>
              <a:rPr lang="en-US"/>
              <a:t>Correlation coefficient = 0.13</a:t>
            </a:r>
          </a:p>
          <a:p>
            <a:pPr algn="ctr"/>
            <a:r>
              <a:rPr lang="en-US"/>
              <a:t>p = 0.002</a:t>
            </a:r>
          </a:p>
          <a:p>
            <a:pPr algn="ctr"/>
            <a:endParaRPr lang="en-US"/>
          </a:p>
          <a:p>
            <a:pPr algn="ctr"/>
            <a:r>
              <a:rPr lang="en-US" b="1"/>
              <a:t>Primary UVM</a:t>
            </a:r>
          </a:p>
          <a:p>
            <a:pPr algn="ctr"/>
            <a:r>
              <a:rPr lang="en-US"/>
              <a:t>Correlation coefficient = 0.19</a:t>
            </a:r>
          </a:p>
          <a:p>
            <a:pPr algn="ctr"/>
            <a:r>
              <a:rPr lang="en-US"/>
              <a:t>p = 0.04</a:t>
            </a:r>
          </a:p>
        </p:txBody>
      </p:sp>
      <p:sp>
        <p:nvSpPr>
          <p:cNvPr id="6" name="Rectangle 5"/>
          <p:cNvSpPr/>
          <p:nvPr/>
        </p:nvSpPr>
        <p:spPr>
          <a:xfrm>
            <a:off x="4121331" y="0"/>
            <a:ext cx="7041255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83619" y="3415938"/>
            <a:ext cx="2748255" cy="254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21331" y="-52253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Primary SKCM (n=80)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52507" y="-52253"/>
            <a:ext cx="256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Metastatic SKCM (n=300)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121331" y="3376745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Primary UVM (n=71)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potential cutoff</a:t>
            </a:r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5"/>
          <a:stretch/>
        </p:blipFill>
        <p:spPr>
          <a:xfrm>
            <a:off x="1786850" y="1023926"/>
            <a:ext cx="8749062" cy="57871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6068137" y="1020672"/>
            <a:ext cx="2278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High metastatic potential</a:t>
            </a:r>
            <a:endParaRPr 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3746039" y="1020671"/>
            <a:ext cx="224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Low metastatic potential</a:t>
            </a:r>
            <a:endParaRPr lang="en-US" sz="160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6775" y="1186282"/>
            <a:ext cx="480653" cy="36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91497" y="1192813"/>
            <a:ext cx="55522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46325" y="1251597"/>
            <a:ext cx="2013859" cy="7527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mtClean="0"/>
              <a:t>Primary SKCM</a:t>
            </a:r>
          </a:p>
          <a:p>
            <a:pPr>
              <a:lnSpc>
                <a:spcPts val="1700"/>
              </a:lnSpc>
            </a:pPr>
            <a:r>
              <a:rPr lang="en-US" smtClean="0"/>
              <a:t>Metastatic SKCM</a:t>
            </a:r>
          </a:p>
          <a:p>
            <a:pPr>
              <a:lnSpc>
                <a:spcPts val="1700"/>
              </a:lnSpc>
            </a:pPr>
            <a:r>
              <a:rPr lang="en-US" smtClean="0"/>
              <a:t>Primary 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by metastatic potential</a:t>
            </a:r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" y="1574803"/>
            <a:ext cx="11064240" cy="43717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00354" y="1475913"/>
            <a:ext cx="522486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2525" y="1475912"/>
            <a:ext cx="522486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1770" y="1274552"/>
            <a:ext cx="4743269" cy="532477"/>
          </a:xfrm>
        </p:spPr>
        <p:txBody>
          <a:bodyPr/>
          <a:lstStyle/>
          <a:p>
            <a:r>
              <a:rPr lang="en-US" smtClean="0"/>
              <a:t>UVM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836230" y="1274552"/>
            <a:ext cx="4796244" cy="532477"/>
          </a:xfrm>
        </p:spPr>
        <p:txBody>
          <a:bodyPr/>
          <a:lstStyle/>
          <a:p>
            <a:r>
              <a:rPr lang="en-US" smtClean="0"/>
              <a:t>SKCM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7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6711" y="2641600"/>
            <a:ext cx="4983480" cy="3554230"/>
          </a:xfrm>
        </p:spPr>
        <p:txBody>
          <a:bodyPr>
            <a:normAutofit/>
          </a:bodyPr>
          <a:lstStyle/>
          <a:p>
            <a:r>
              <a:rPr lang="en-US" sz="3600" smtClean="0"/>
              <a:t>Therapies</a:t>
            </a:r>
            <a:endParaRPr lang="en-US" sz="3200" smtClean="0"/>
          </a:p>
          <a:p>
            <a:r>
              <a:rPr lang="en-US" sz="3600" smtClean="0"/>
              <a:t>Risk factors </a:t>
            </a:r>
            <a:br>
              <a:rPr lang="en-US" sz="3600" smtClean="0"/>
            </a:br>
            <a:r>
              <a:rPr lang="en-US" sz="3600" smtClean="0"/>
              <a:t>(mutational signatures)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2" b="49537"/>
          <a:stretch/>
        </p:blipFill>
        <p:spPr>
          <a:xfrm>
            <a:off x="5730846" y="1362574"/>
            <a:ext cx="6144502" cy="4970466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6467325" y="1096335"/>
            <a:ext cx="4937760" cy="5324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1913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85838" indent="-182563" algn="l" defTabSz="98583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smtClean="0"/>
              <a:t>Primary SKCM</a:t>
            </a:r>
            <a:endParaRPr lang="en-US" sz="3200" b="1"/>
          </a:p>
        </p:txBody>
      </p:sp>
      <p:sp>
        <p:nvSpPr>
          <p:cNvPr id="6" name="Rectangle 5"/>
          <p:cNvSpPr/>
          <p:nvPr/>
        </p:nvSpPr>
        <p:spPr>
          <a:xfrm>
            <a:off x="5581740" y="1278611"/>
            <a:ext cx="522486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Multivariate survival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4" b="67373"/>
          <a:stretch/>
        </p:blipFill>
        <p:spPr>
          <a:xfrm>
            <a:off x="1404876" y="1355296"/>
            <a:ext cx="2213027" cy="2597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8" b="33410"/>
          <a:stretch/>
        </p:blipFill>
        <p:spPr>
          <a:xfrm>
            <a:off x="5255195" y="1284514"/>
            <a:ext cx="6493981" cy="2668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7" b="1006"/>
          <a:stretch/>
        </p:blipFill>
        <p:spPr>
          <a:xfrm>
            <a:off x="5324205" y="4120233"/>
            <a:ext cx="6493982" cy="259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4" b="67373"/>
          <a:stretch/>
        </p:blipFill>
        <p:spPr>
          <a:xfrm>
            <a:off x="417796" y="4094273"/>
            <a:ext cx="4187189" cy="26257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756150" y="140057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74041" y="390960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9502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14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3789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496550" y="4351564"/>
            <a:ext cx="0" cy="236849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965450" y="1625600"/>
            <a:ext cx="0" cy="2320950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177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950" y="131425"/>
            <a:ext cx="273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Not statistically significant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4609" y="1249015"/>
            <a:ext cx="2108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Primary SKCM (n=27)</a:t>
            </a:r>
            <a:endParaRPr 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770525" y="4001102"/>
            <a:ext cx="222993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Metastatic SKCM (n=21)</a:t>
            </a:r>
            <a:endParaRPr 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5585894" y="1163320"/>
            <a:ext cx="2108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Brazilian cohort (n=95)</a:t>
            </a:r>
            <a:endParaRPr lang="en-US" sz="1600"/>
          </a:p>
        </p:txBody>
      </p:sp>
      <p:sp>
        <p:nvSpPr>
          <p:cNvPr id="21" name="TextBox 20"/>
          <p:cNvSpPr txBox="1"/>
          <p:nvPr/>
        </p:nvSpPr>
        <p:spPr>
          <a:xfrm>
            <a:off x="5693536" y="4013014"/>
            <a:ext cx="24707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Australian cohort (n=94)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018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9812" y="4806950"/>
            <a:ext cx="6152604" cy="1310821"/>
          </a:xfrm>
        </p:spPr>
        <p:txBody>
          <a:bodyPr>
            <a:normAutofit/>
          </a:bodyPr>
          <a:lstStyle/>
          <a:p>
            <a:r>
              <a:rPr lang="en-US" smtClean="0"/>
              <a:t>Genes in pathways (POLD, LIG1, RFC, …) correlate with metastatic potential</a:t>
            </a:r>
            <a:endParaRPr lang="en-US"/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NER / MMR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97236"/>
              </p:ext>
            </p:extLst>
          </p:nvPr>
        </p:nvGraphicFramePr>
        <p:xfrm>
          <a:off x="3445147" y="1152252"/>
          <a:ext cx="6152604" cy="3139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50868">
                  <a:extLst>
                    <a:ext uri="{9D8B030D-6E8A-4147-A177-3AD203B41FA5}">
                      <a16:colId xmlns:a16="http://schemas.microsoft.com/office/drawing/2014/main" val="677342261"/>
                    </a:ext>
                  </a:extLst>
                </a:gridCol>
                <a:gridCol w="2050868">
                  <a:extLst>
                    <a:ext uri="{9D8B030D-6E8A-4147-A177-3AD203B41FA5}">
                      <a16:colId xmlns:a16="http://schemas.microsoft.com/office/drawing/2014/main" val="3279508539"/>
                    </a:ext>
                  </a:extLst>
                </a:gridCol>
                <a:gridCol w="2050868">
                  <a:extLst>
                    <a:ext uri="{9D8B030D-6E8A-4147-A177-3AD203B41FA5}">
                      <a16:colId xmlns:a16="http://schemas.microsoft.com/office/drawing/2014/main" val="3275317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Nucleotide</a:t>
                      </a:r>
                      <a:r>
                        <a:rPr lang="en-US" baseline="0" smtClean="0"/>
                        <a:t> </a:t>
                      </a:r>
                      <a:r>
                        <a:rPr lang="en-US" baseline="0"/>
                        <a:t>excision repair (NER)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Mismatch repair (MMR)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Others</a:t>
                      </a:r>
                      <a:r>
                        <a:rPr lang="en-US" baseline="0"/>
                        <a:t> with t</a:t>
                      </a:r>
                      <a:r>
                        <a:rPr lang="en-US"/>
                        <a:t>ranscriptional strand bias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19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6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0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3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78949"/>
                  </a:ext>
                </a:extLst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55338" y="1102310"/>
            <a:ext cx="2989111" cy="5188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3"/>
          <a:srcRect r="11455" b="4368"/>
          <a:stretch/>
        </p:blipFill>
        <p:spPr>
          <a:xfrm>
            <a:off x="77806" y="1088572"/>
            <a:ext cx="3029235" cy="515257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853543" y="2462349"/>
            <a:ext cx="1162594" cy="6727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884817" y="2082278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937859" y="2463275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943114" y="1088572"/>
            <a:ext cx="2191736" cy="480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933510" y="3196975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/>
          <a:srcRect l="14996" r="27245"/>
          <a:stretch/>
        </p:blipFill>
        <p:spPr>
          <a:xfrm>
            <a:off x="9969133" y="1102310"/>
            <a:ext cx="2117762" cy="45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7073544" y="4265023"/>
            <a:ext cx="1730825" cy="180338"/>
          </a:xfrm>
          <a:prstGeom prst="rect">
            <a:avLst/>
          </a:prstGeom>
          <a:solidFill>
            <a:srgbClr val="FDDA6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Survival </a:t>
            </a:r>
            <a:r>
              <a:rPr lang="en-US" smtClean="0"/>
              <a:t>model </a:t>
            </a:r>
            <a:r>
              <a:rPr lang="en-US"/>
              <a:t>in combined cohort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1" y="1126651"/>
            <a:ext cx="6126480" cy="499262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9660756" y="2870746"/>
            <a:ext cx="1088117" cy="460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516298" y="3448594"/>
            <a:ext cx="1149528" cy="195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13880" y="3636752"/>
            <a:ext cx="1451946" cy="1310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265990" y="3767820"/>
            <a:ext cx="1482883" cy="587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15166" y="3189453"/>
            <a:ext cx="180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BETTER OUTCOME</a:t>
            </a:r>
            <a:endParaRPr lang="en-US" b="1"/>
          </a:p>
        </p:txBody>
      </p:sp>
      <p:sp>
        <p:nvSpPr>
          <p:cNvPr id="32" name="Rectangle 31"/>
          <p:cNvSpPr/>
          <p:nvPr/>
        </p:nvSpPr>
        <p:spPr>
          <a:xfrm>
            <a:off x="7073544" y="2749731"/>
            <a:ext cx="2442754" cy="209006"/>
          </a:xfrm>
          <a:prstGeom prst="rect">
            <a:avLst/>
          </a:prstGeom>
          <a:solidFill>
            <a:srgbClr val="FDDA6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073544" y="3355896"/>
            <a:ext cx="2249109" cy="200211"/>
          </a:xfrm>
          <a:prstGeom prst="rect">
            <a:avLst/>
          </a:prstGeom>
          <a:solidFill>
            <a:srgbClr val="FDDA6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73544" y="3675062"/>
            <a:ext cx="1869847" cy="180673"/>
          </a:xfrm>
          <a:prstGeom prst="rect">
            <a:avLst/>
          </a:prstGeom>
          <a:solidFill>
            <a:srgbClr val="FDDA6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6" y="2373497"/>
            <a:ext cx="3081230" cy="218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3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model in combined cohort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b="50370"/>
          <a:stretch/>
        </p:blipFill>
        <p:spPr>
          <a:xfrm>
            <a:off x="958245" y="1284513"/>
            <a:ext cx="10336470" cy="483325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81600" y="1316264"/>
            <a:ext cx="0" cy="480150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381750" y="1322614"/>
            <a:ext cx="0" cy="47416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556500" y="1322614"/>
            <a:ext cx="0" cy="47416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417300" y="96242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10735191" y="347145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0201" y="1531619"/>
            <a:ext cx="303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Without treatment</a:t>
            </a:r>
            <a:endParaRPr lang="en-US" sz="2400" b="1"/>
          </a:p>
        </p:txBody>
      </p:sp>
      <p:sp>
        <p:nvSpPr>
          <p:cNvPr id="11" name="TextBox 10"/>
          <p:cNvSpPr txBox="1"/>
          <p:nvPr/>
        </p:nvSpPr>
        <p:spPr>
          <a:xfrm>
            <a:off x="4608800" y="1411584"/>
            <a:ext cx="264408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Not 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28495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7"/>
          <a:stretch/>
        </p:blipFill>
        <p:spPr>
          <a:xfrm>
            <a:off x="993695" y="1269096"/>
            <a:ext cx="10254000" cy="48340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model in combined cohort</a:t>
            </a: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39194" y="1322614"/>
            <a:ext cx="0" cy="474798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191388" y="1328961"/>
            <a:ext cx="0" cy="4795157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1417300" y="96242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735191" y="347145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08800" y="1411584"/>
            <a:ext cx="264408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Not statistically significant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0201" y="1531619"/>
            <a:ext cx="303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With treatment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7859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251" y="1276074"/>
            <a:ext cx="12169757" cy="30238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8229" y="4095640"/>
            <a:ext cx="2338251" cy="40862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UV light + BRAF WT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097280" y="5101042"/>
            <a:ext cx="10058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Repair pathways and UV exposure in absence of </a:t>
            </a:r>
            <a:r>
              <a:rPr lang="en-US" sz="3200" i="1" smtClean="0"/>
              <a:t>BRAF</a:t>
            </a:r>
            <a:r>
              <a:rPr lang="en-US" sz="3200" smtClean="0"/>
              <a:t> mutation drive metastatic progression.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055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Rising </a:t>
            </a:r>
            <a:r>
              <a:rPr lang="en-US" sz="2800" smtClean="0"/>
              <a:t>incidence</a:t>
            </a:r>
          </a:p>
          <a:p>
            <a:r>
              <a:rPr lang="en-US" sz="2800"/>
              <a:t>5-year survival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Primary: 99%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Metastatic: </a:t>
            </a:r>
            <a:r>
              <a:rPr lang="en-US" sz="2400">
                <a:solidFill>
                  <a:schemeClr val="accent1"/>
                </a:solidFill>
              </a:rPr>
              <a:t>49</a:t>
            </a:r>
            <a:r>
              <a:rPr lang="en-US" sz="2400" smtClean="0">
                <a:solidFill>
                  <a:schemeClr val="accent1"/>
                </a:solidFill>
              </a:rPr>
              <a:t>%</a:t>
            </a:r>
            <a:endParaRPr lang="en-US" sz="2800"/>
          </a:p>
          <a:p>
            <a:r>
              <a:rPr lang="en-US" sz="2800"/>
              <a:t>Subtypes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Acral, mucosal, uveal, cutaneous</a:t>
            </a:r>
          </a:p>
          <a:p>
            <a:r>
              <a:rPr lang="en-US" sz="2800" smtClean="0"/>
              <a:t>Pathways </a:t>
            </a:r>
            <a:r>
              <a:rPr lang="en-US" sz="2800"/>
              <a:t>involved in: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Cell growth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Survival</a:t>
            </a:r>
          </a:p>
          <a:p>
            <a:pPr lvl="1"/>
            <a:r>
              <a:rPr lang="en-US" sz="2400" smtClean="0">
                <a:solidFill>
                  <a:schemeClr val="accent1"/>
                </a:solidFill>
              </a:rPr>
              <a:t>Proliferation</a:t>
            </a:r>
            <a:endParaRPr lang="en-US" sz="240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36" y="1051246"/>
            <a:ext cx="5789415" cy="285852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Melanoma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2132" r="2065" b="1100"/>
          <a:stretch/>
        </p:blipFill>
        <p:spPr>
          <a:xfrm>
            <a:off x="9094031" y="4369131"/>
            <a:ext cx="2560320" cy="1879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946" r="5863"/>
          <a:stretch/>
        </p:blipFill>
        <p:spPr>
          <a:xfrm>
            <a:off x="6184800" y="4381034"/>
            <a:ext cx="2560319" cy="18675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7693" y="4007747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Cutaneous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9818" y="4049942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Uveal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784" y="5812906"/>
            <a:ext cx="4907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(US Department of Health and Human Services, </a:t>
            </a:r>
            <a:r>
              <a:rPr lang="en-US" sz="1400" smtClean="0"/>
              <a:t>2014</a:t>
            </a:r>
            <a:br>
              <a:rPr lang="en-US" sz="1400" smtClean="0"/>
            </a:br>
            <a:r>
              <a:rPr lang="en-US" sz="1400" smtClean="0"/>
              <a:t>Arrangoiz </a:t>
            </a:r>
            <a:r>
              <a:rPr lang="en-US" sz="1400"/>
              <a:t>et al</a:t>
            </a:r>
            <a:r>
              <a:rPr lang="en-US" sz="1400" smtClean="0"/>
              <a:t>., </a:t>
            </a:r>
            <a:r>
              <a:rPr lang="en-US" sz="1400" i="1" smtClean="0"/>
              <a:t>J. Cancer Treat. Res.</a:t>
            </a:r>
            <a:r>
              <a:rPr lang="en-US" sz="1400" smtClean="0"/>
              <a:t>,  </a:t>
            </a:r>
            <a:r>
              <a:rPr lang="en-US" sz="1400"/>
              <a:t>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Some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TCGA limitations</a:t>
            </a:r>
          </a:p>
          <a:p>
            <a:pPr lvl="1"/>
            <a:r>
              <a:rPr lang="en-US" sz="2400" dirty="0"/>
              <a:t>Small sample size</a:t>
            </a:r>
          </a:p>
          <a:p>
            <a:pPr lvl="1"/>
            <a:r>
              <a:rPr lang="en-US" sz="2400" dirty="0"/>
              <a:t>Lack </a:t>
            </a:r>
            <a:r>
              <a:rPr lang="en-US" sz="2400"/>
              <a:t>of </a:t>
            </a:r>
            <a:r>
              <a:rPr lang="en-US" sz="2400" smtClean="0"/>
              <a:t>samples from same patient</a:t>
            </a:r>
            <a:endParaRPr lang="en-US" sz="2400" dirty="0"/>
          </a:p>
          <a:p>
            <a:pPr lvl="1"/>
            <a:r>
              <a:rPr lang="en-US" sz="2400" smtClean="0"/>
              <a:t>Non-uniform </a:t>
            </a:r>
            <a:r>
              <a:rPr lang="en-US" sz="2400" dirty="0"/>
              <a:t>and missing clinical annotations</a:t>
            </a:r>
          </a:p>
          <a:p>
            <a:pPr lvl="1"/>
            <a:r>
              <a:rPr lang="en-US" sz="2400" dirty="0"/>
              <a:t>Whole exome sequencing</a:t>
            </a:r>
          </a:p>
          <a:p>
            <a:r>
              <a:rPr lang="en-US" sz="2800" dirty="0"/>
              <a:t>ICGC lack of expression data</a:t>
            </a:r>
          </a:p>
          <a:p>
            <a:r>
              <a:rPr lang="en-US" sz="2800" dirty="0"/>
              <a:t>TCGA and ICGC data differences (WES vs. WGS)</a:t>
            </a:r>
          </a:p>
          <a:p>
            <a:pPr lvl="1"/>
            <a:r>
              <a:rPr lang="en-US" sz="2400" dirty="0"/>
              <a:t>Impact signature profiles</a:t>
            </a:r>
          </a:p>
        </p:txBody>
      </p:sp>
    </p:spTree>
    <p:extLst>
      <p:ext uri="{BB962C8B-B14F-4D97-AF65-F5344CB8AC3E}">
        <p14:creationId xmlns:p14="http://schemas.microsoft.com/office/powerpoint/2010/main" val="17118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284514"/>
            <a:ext cx="6851469" cy="4833257"/>
          </a:xfrm>
        </p:spPr>
        <p:txBody>
          <a:bodyPr>
            <a:normAutofit/>
          </a:bodyPr>
          <a:lstStyle/>
          <a:p>
            <a:r>
              <a:rPr lang="en-US" sz="2800"/>
              <a:t>Replication in larger cohorts</a:t>
            </a:r>
          </a:p>
          <a:p>
            <a:pPr lvl="1"/>
            <a:r>
              <a:rPr lang="en-US" sz="2400"/>
              <a:t>Better clinical data annotation</a:t>
            </a:r>
          </a:p>
          <a:p>
            <a:pPr lvl="1"/>
            <a:r>
              <a:rPr lang="en-US" sz="2400"/>
              <a:t>Uniformalized data acquisition methods</a:t>
            </a:r>
          </a:p>
          <a:p>
            <a:pPr lvl="1"/>
            <a:r>
              <a:rPr lang="en-US" sz="2400"/>
              <a:t>More complete survival annotation</a:t>
            </a:r>
          </a:p>
          <a:p>
            <a:r>
              <a:rPr lang="en-US" sz="2800"/>
              <a:t>Metastatic scoring </a:t>
            </a:r>
            <a:endParaRPr lang="en-US" sz="2800" smtClean="0"/>
          </a:p>
          <a:p>
            <a:pPr lvl="1"/>
            <a:r>
              <a:rPr lang="en-US" sz="2400" smtClean="0"/>
              <a:t>More </a:t>
            </a:r>
            <a:r>
              <a:rPr lang="en-US" sz="2400"/>
              <a:t>specific marker </a:t>
            </a:r>
            <a:r>
              <a:rPr lang="en-US" sz="2400" smtClean="0"/>
              <a:t>genes (SKCM)</a:t>
            </a:r>
          </a:p>
          <a:p>
            <a:pPr lvl="1"/>
            <a:r>
              <a:rPr lang="en-US" sz="2400" smtClean="0"/>
              <a:t>Chromosomal instability</a:t>
            </a:r>
            <a:endParaRPr lang="en-US" sz="2400"/>
          </a:p>
          <a:p>
            <a:r>
              <a:rPr lang="en-US" sz="2800"/>
              <a:t>Comparison with new mutational signatures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(</a:t>
            </a:r>
            <a:r>
              <a:rPr lang="en-US" sz="2800"/>
              <a:t>Alexandrov et al., 2018)</a:t>
            </a:r>
          </a:p>
          <a:p>
            <a:r>
              <a:rPr lang="en-US" sz="2800" smtClean="0"/>
              <a:t>Comparison </a:t>
            </a:r>
            <a:r>
              <a:rPr lang="en-US" sz="2800"/>
              <a:t>with cancer in other tissues</a:t>
            </a:r>
          </a:p>
          <a:p>
            <a:pPr lvl="1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research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4" y="1044555"/>
            <a:ext cx="4061136" cy="1482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4" y="2853979"/>
            <a:ext cx="4061136" cy="32725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3893" y="2459619"/>
            <a:ext cx="3925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/>
              <a:t>(Alexandrov et al., </a:t>
            </a:r>
            <a:r>
              <a:rPr lang="en-US" sz="1600" i="1" smtClean="0"/>
              <a:t>Nature</a:t>
            </a:r>
            <a:r>
              <a:rPr lang="en-US" sz="1600" smtClean="0"/>
              <a:t>, 2013)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175300" y="6067766"/>
            <a:ext cx="3925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/>
              <a:t>(Alexandrov et al., </a:t>
            </a:r>
            <a:r>
              <a:rPr lang="en-US" sz="1600" i="1" smtClean="0"/>
              <a:t>bioRxiv</a:t>
            </a:r>
            <a:r>
              <a:rPr lang="en-US" sz="1600" smtClean="0"/>
              <a:t>, 2018)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7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smtClean="0"/>
              <a:t>Thank you for listening!</a:t>
            </a:r>
            <a:endParaRPr lang="en-US" sz="6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smtClean="0"/>
              <a:t>Any Questions?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5146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800" dirty="0"/>
              <a:t>Alexandrov LB, Nik-Zainal S, Wedge DC, et al. Signatures of mutational processes in human cancer. </a:t>
            </a:r>
            <a:r>
              <a:rPr lang="en-US" sz="1800" i="1" dirty="0"/>
              <a:t>Nature</a:t>
            </a:r>
            <a:r>
              <a:rPr lang="en-US" sz="1800" dirty="0"/>
              <a:t>. 2013;500(7463):415-421.</a:t>
            </a:r>
          </a:p>
          <a:p>
            <a:r>
              <a:rPr lang="en-US" sz="1800" dirty="0"/>
              <a:t>Arrangoiz R. Melanoma Review: Epidemiology, Risk Factors, Diagnosis and Staging. </a:t>
            </a:r>
            <a:r>
              <a:rPr lang="en-US" sz="1800" i="1" dirty="0"/>
              <a:t>J Cancer Treat Res</a:t>
            </a:r>
            <a:r>
              <a:rPr lang="en-US" sz="1800" dirty="0"/>
              <a:t>. 2016;4(1):</a:t>
            </a:r>
            <a:r>
              <a:rPr lang="en-US" sz="1800"/>
              <a:t>1</a:t>
            </a:r>
            <a:r>
              <a:rPr lang="en-US" sz="1800" smtClean="0"/>
              <a:t>.</a:t>
            </a:r>
          </a:p>
          <a:p>
            <a:r>
              <a:rPr lang="en-US" sz="1800"/>
              <a:t>Dębniak, T., 2004</a:t>
            </a:r>
            <a:r>
              <a:rPr lang="en-US" sz="1800"/>
              <a:t>. </a:t>
            </a:r>
            <a:r>
              <a:rPr lang="en-US" sz="1800" smtClean="0"/>
              <a:t>Familial </a:t>
            </a:r>
            <a:r>
              <a:rPr lang="en-US" sz="1800"/>
              <a:t>Malignant Melanoma - Overview. Hered. Cancer Clin. Pract. 2, 123. https</a:t>
            </a:r>
            <a:r>
              <a:rPr lang="en-US" sz="1800"/>
              <a:t>://</a:t>
            </a:r>
            <a:r>
              <a:rPr lang="en-US" sz="1800" smtClean="0"/>
              <a:t>doi.org/10.1186/1897-4287-2-3-123</a:t>
            </a:r>
            <a:endParaRPr lang="en-US" sz="1800" dirty="0"/>
          </a:p>
          <a:p>
            <a:r>
              <a:rPr lang="en-US" sz="1800"/>
              <a:t>Forbes, S.A., Bindal, N., Bamford, S., Cole, C., Kok, C.Y., Beare, D., Jia, M., Shepherd, R., Leung, K., Menzies, A., Teague, J.W., Campbell, P.J., Stratton, M.R., Futreal, P.A., 2011. COSMIC: mining complete cancer genomes in the Catalogue of Somatic Mutations in Cancer. Nucleic Acids Res. 39, D945–D950. https://doi.org/10.1093/nar/gkq929</a:t>
            </a:r>
          </a:p>
          <a:p>
            <a:r>
              <a:rPr lang="en-US" sz="1800" smtClean="0"/>
              <a:t>Lambert </a:t>
            </a:r>
            <a:r>
              <a:rPr lang="en-US" sz="1800" dirty="0"/>
              <a:t>AW, Pattabiraman DR, Weinberg RA. Emerging Biological Principles of Metastasis. </a:t>
            </a:r>
            <a:r>
              <a:rPr lang="en-US" sz="1800" i="1" dirty="0"/>
              <a:t>Cell</a:t>
            </a:r>
            <a:r>
              <a:rPr lang="en-US" sz="1800" dirty="0"/>
              <a:t>. 2017;168(4):</a:t>
            </a:r>
            <a:r>
              <a:rPr lang="en-US" sz="1800"/>
              <a:t>670-691.</a:t>
            </a:r>
          </a:p>
          <a:p>
            <a:r>
              <a:rPr lang="en-US" sz="1800"/>
              <a:t>Lo, J.A., Fisher, D.E., 2014. The melanoma revolution: From UV carcinogenesis to a new era in therapeutics. Science (80-. ). 346, 945–949. https://doi.org/10.1126/science.1253735</a:t>
            </a:r>
            <a:endParaRPr lang="en-US" sz="1800" dirty="0"/>
          </a:p>
          <a:p>
            <a:r>
              <a:rPr lang="en-US" sz="1800" dirty="0"/>
              <a:t>Sandru A, Voinea S, Panaitescu E, Blidaru A. Survival rates of patients with metastatic malignant melanoma. </a:t>
            </a:r>
            <a:r>
              <a:rPr lang="en-US" sz="1800" i="1" dirty="0"/>
              <a:t>J Med Life</a:t>
            </a:r>
            <a:r>
              <a:rPr lang="en-US" sz="1800" dirty="0"/>
              <a:t>. 2014;7(4):</a:t>
            </a:r>
            <a:r>
              <a:rPr lang="en-US" sz="1800"/>
              <a:t>572-576.</a:t>
            </a:r>
          </a:p>
          <a:p>
            <a:r>
              <a:rPr lang="en-US" sz="1800"/>
              <a:t>US Department of Health and Human Services, 2014. Figure 3, Age-Adjusted Melanoma Incidence Rates, Actual and Projected, by Sex, 1975–2020, in: The Surgeon General’s Call to Action to Prevent Skin Cancer. Office of the Surgeon General (US), Washington (DC</a:t>
            </a:r>
            <a:r>
              <a:rPr lang="en-US" sz="1800" smtClean="0"/>
              <a:t>).</a:t>
            </a:r>
          </a:p>
          <a:p>
            <a:r>
              <a:rPr lang="en-US" sz="1800" smtClean="0"/>
              <a:t>US </a:t>
            </a:r>
            <a:r>
              <a:rPr lang="en-US" sz="1800"/>
              <a:t>National Institutes of Health National Cancer Institute, 2018. SEER Training Modules, Nerve Tissue [WWW Document]. URL https://training.seer.cancer.gov/anatomy/nervous/tissue.html (</a:t>
            </a:r>
            <a:r>
              <a:rPr lang="en-US" sz="1800"/>
              <a:t>accessed </a:t>
            </a:r>
            <a:r>
              <a:rPr lang="en-US" sz="1800" smtClean="0"/>
              <a:t>02.09.18).</a:t>
            </a:r>
          </a:p>
          <a:p>
            <a:r>
              <a:rPr lang="en-US" sz="1800"/>
              <a:t>Wagle, N., Emery, C., Berger, M.F., Davis, M.J., Sawyer, A., Pochanard, P., Kehoe, S.M., Johannessen, C.M., MacConaill, L.E., Hahn, W.C., Meyerson, M., Garraway, L.A., 2011. Dissecting Therapeutic Resistance to RAF Inhibition in Melanoma by Tumor Genomic Profiling. J. Clin. Oncol. 29, 3085–3096. https</a:t>
            </a:r>
            <a:r>
              <a:rPr lang="en-US" sz="1800"/>
              <a:t>://</a:t>
            </a:r>
            <a:r>
              <a:rPr lang="en-US" sz="1800" smtClean="0"/>
              <a:t>doi.org/10.1200/JCO.2010.33.2312</a:t>
            </a:r>
            <a:endParaRPr lang="en-US" sz="180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55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3210" y="1113970"/>
            <a:ext cx="12235900" cy="48441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Non-negative matrix factorization (NMF)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186656"/>
            <a:ext cx="10058400" cy="5029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ICGC mutational signatures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8659" y="1111069"/>
            <a:ext cx="2108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Brazilian cohort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34061" y="1111069"/>
            <a:ext cx="24707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Australian cohort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Rising </a:t>
            </a:r>
            <a:r>
              <a:rPr lang="en-US" sz="2800" smtClean="0"/>
              <a:t>incidence</a:t>
            </a:r>
          </a:p>
          <a:p>
            <a:r>
              <a:rPr lang="en-US" sz="2800"/>
              <a:t>5-year survival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Primary: 99%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Metastatic: </a:t>
            </a:r>
            <a:r>
              <a:rPr lang="en-US" sz="2400">
                <a:solidFill>
                  <a:schemeClr val="accent1"/>
                </a:solidFill>
              </a:rPr>
              <a:t>49</a:t>
            </a:r>
            <a:r>
              <a:rPr lang="en-US" sz="2400" smtClean="0">
                <a:solidFill>
                  <a:schemeClr val="accent1"/>
                </a:solidFill>
              </a:rPr>
              <a:t>%</a:t>
            </a:r>
            <a:endParaRPr lang="en-US" sz="2800"/>
          </a:p>
          <a:p>
            <a:r>
              <a:rPr lang="en-US" sz="2800"/>
              <a:t>Subtypes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Acral, mucosal, uveal, cutaneous</a:t>
            </a:r>
          </a:p>
          <a:p>
            <a:r>
              <a:rPr lang="en-US" sz="2800" smtClean="0"/>
              <a:t>Pathways </a:t>
            </a:r>
            <a:r>
              <a:rPr lang="en-US" sz="2800"/>
              <a:t>involved in: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Cell growth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Survival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Proliferation</a:t>
            </a:r>
          </a:p>
          <a:p>
            <a:pPr lvl="1"/>
            <a:endParaRPr lang="en-US" sz="2400"/>
          </a:p>
          <a:p>
            <a:pPr lvl="1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/>
              <a:t>Therapies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Surgery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Chemotherapy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Radiotherapy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Targeted therapies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Immune-checkpoint therapies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Melanoma</a:t>
            </a:r>
          </a:p>
        </p:txBody>
      </p:sp>
    </p:spTree>
    <p:extLst>
      <p:ext uri="{BB962C8B-B14F-4D97-AF65-F5344CB8AC3E}">
        <p14:creationId xmlns:p14="http://schemas.microsoft.com/office/powerpoint/2010/main" val="85764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7" t="25316" r="7923" b="32662"/>
          <a:stretch/>
        </p:blipFill>
        <p:spPr>
          <a:xfrm>
            <a:off x="3674545" y="2365971"/>
            <a:ext cx="1126829" cy="14303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Melanoma risk factors</a:t>
            </a:r>
            <a:endParaRPr lang="en-US"/>
          </a:p>
        </p:txBody>
      </p:sp>
      <p:sp>
        <p:nvSpPr>
          <p:cNvPr id="4" name="Sun 3"/>
          <p:cNvSpPr/>
          <p:nvPr/>
        </p:nvSpPr>
        <p:spPr>
          <a:xfrm>
            <a:off x="1048138" y="2365971"/>
            <a:ext cx="1430382" cy="1430382"/>
          </a:xfrm>
          <a:prstGeom prst="sun">
            <a:avLst/>
          </a:prstGeom>
          <a:gradFill flip="none" rotWithShape="1">
            <a:gsLst>
              <a:gs pos="0">
                <a:srgbClr val="FFCC00"/>
              </a:gs>
              <a:gs pos="25000">
                <a:srgbClr val="FFCC00"/>
              </a:gs>
              <a:gs pos="100000">
                <a:srgbClr val="FFFF66"/>
              </a:gs>
            </a:gsLst>
            <a:lin ang="27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68" y="2300573"/>
            <a:ext cx="2713655" cy="21359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71645" y="4422654"/>
            <a:ext cx="3382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400" smtClean="0"/>
              <a:t>(Dębniak</a:t>
            </a:r>
            <a:r>
              <a:rPr lang="en-US" sz="1400"/>
              <a:t>, </a:t>
            </a:r>
            <a:r>
              <a:rPr lang="en-US" sz="1400" i="1" smtClean="0"/>
              <a:t>Hered</a:t>
            </a:r>
            <a:r>
              <a:rPr lang="en-US" sz="1400" i="1"/>
              <a:t>. Cancer Clin. </a:t>
            </a:r>
            <a:r>
              <a:rPr lang="en-US" sz="1400" i="1"/>
              <a:t>Pract</a:t>
            </a:r>
            <a:r>
              <a:rPr lang="en-US" sz="1400" i="1" smtClean="0"/>
              <a:t>.</a:t>
            </a:r>
            <a:r>
              <a:rPr lang="en-US" sz="1400" smtClean="0"/>
              <a:t>, 2004)</a:t>
            </a:r>
            <a:endParaRPr lang="en-US" sz="140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0997" y="1175662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UV light exposure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3545629" y="1360327"/>
            <a:ext cx="1384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Aging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6020262" y="1175662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Family history</a:t>
            </a:r>
            <a:endParaRPr lang="en-US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99" y="2300573"/>
            <a:ext cx="1777773" cy="17777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60953" y="1177657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Lighter skin tone</a:t>
            </a:r>
            <a:endParaRPr lang="en-US" sz="2400"/>
          </a:p>
        </p:txBody>
      </p:sp>
      <p:sp>
        <p:nvSpPr>
          <p:cNvPr id="16" name="Right Arrow 15"/>
          <p:cNvSpPr/>
          <p:nvPr/>
        </p:nvSpPr>
        <p:spPr>
          <a:xfrm rot="5400000">
            <a:off x="5639776" y="5039485"/>
            <a:ext cx="419379" cy="754911"/>
          </a:xfrm>
          <a:prstGeom prst="rightArrow">
            <a:avLst>
              <a:gd name="adj1" fmla="val 53461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40065" y="5724718"/>
            <a:ext cx="3818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Specific mutations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0823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1"/>
          <a:stretch/>
        </p:blipFill>
        <p:spPr>
          <a:xfrm>
            <a:off x="6096000" y="1098390"/>
            <a:ext cx="5059680" cy="522391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Context-specific somatic mutations</a:t>
            </a:r>
          </a:p>
          <a:p>
            <a:pPr lvl="1"/>
            <a:r>
              <a:rPr lang="en-US" smtClean="0"/>
              <a:t>Two adjacent bases are important</a:t>
            </a:r>
            <a:endParaRPr lang="en-US" dirty="0"/>
          </a:p>
          <a:p>
            <a:pPr lvl="1"/>
            <a:r>
              <a:rPr lang="en-US" dirty="0"/>
              <a:t>Example:              T[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]C    &gt;    T[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]C  </a:t>
            </a:r>
          </a:p>
          <a:p>
            <a:r>
              <a:rPr lang="en-US" dirty="0"/>
              <a:t>Associated to </a:t>
            </a:r>
            <a:r>
              <a:rPr lang="en-US"/>
              <a:t>risk </a:t>
            </a:r>
            <a:r>
              <a:rPr lang="en-US" smtClean="0"/>
              <a:t>factors</a:t>
            </a:r>
          </a:p>
          <a:p>
            <a:r>
              <a:rPr lang="en-US" smtClean="0"/>
              <a:t>Identified by non-negative matrix factorization (NMF)</a:t>
            </a:r>
            <a:endParaRPr lang="en-US" dirty="0"/>
          </a:p>
          <a:p>
            <a:r>
              <a:rPr lang="en-US" dirty="0"/>
              <a:t>COSMIC </a:t>
            </a:r>
            <a:br>
              <a:rPr lang="en-US" dirty="0"/>
            </a:br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https://cancer.sanger.ac.uk/cosmic/signatures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Mutational signatures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9005" y="6455394"/>
            <a:ext cx="607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>
                <a:solidFill>
                  <a:schemeClr val="bg1"/>
                </a:solidFill>
              </a:rPr>
              <a:t>(Alexandrov et al., </a:t>
            </a:r>
            <a:r>
              <a:rPr lang="en-US" sz="1600" i="1" smtClean="0">
                <a:solidFill>
                  <a:schemeClr val="bg1"/>
                </a:solidFill>
              </a:rPr>
              <a:t>Nature</a:t>
            </a:r>
            <a:r>
              <a:rPr lang="en-US" sz="1600" smtClean="0">
                <a:solidFill>
                  <a:schemeClr val="bg1"/>
                </a:solidFill>
              </a:rPr>
              <a:t>, 2013; Forbes </a:t>
            </a:r>
            <a:r>
              <a:rPr lang="en-US" sz="1600">
                <a:solidFill>
                  <a:schemeClr val="bg1"/>
                </a:solidFill>
              </a:rPr>
              <a:t>et al., </a:t>
            </a:r>
            <a:r>
              <a:rPr lang="en-US" sz="1600" i="1" smtClean="0">
                <a:solidFill>
                  <a:schemeClr val="bg1"/>
                </a:solidFill>
              </a:rPr>
              <a:t>Nucleic Acid Res.</a:t>
            </a:r>
            <a:r>
              <a:rPr lang="en-US" sz="1600" smtClean="0">
                <a:solidFill>
                  <a:schemeClr val="bg1"/>
                </a:solidFill>
              </a:rPr>
              <a:t>,2018</a:t>
            </a:r>
            <a:r>
              <a:rPr lang="en-US" sz="160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984863"/>
            <a:ext cx="6198326" cy="1959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679440"/>
            <a:ext cx="12192000" cy="262359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707900" y="2664386"/>
            <a:ext cx="3835880" cy="648030"/>
            <a:chOff x="6707899" y="2759269"/>
            <a:chExt cx="3835880" cy="648030"/>
          </a:xfrm>
        </p:grpSpPr>
        <p:sp>
          <p:nvSpPr>
            <p:cNvPr id="18" name="Rectangular Callout 17"/>
            <p:cNvSpPr/>
            <p:nvPr/>
          </p:nvSpPr>
          <p:spPr>
            <a:xfrm>
              <a:off x="6707899" y="2759269"/>
              <a:ext cx="3835879" cy="648030"/>
            </a:xfrm>
            <a:prstGeom prst="wedgeRectCallout">
              <a:avLst>
                <a:gd name="adj1" fmla="val -20383"/>
                <a:gd name="adj2" fmla="val 96223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07900" y="2759269"/>
              <a:ext cx="3835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/>
                <a:t>UV LIGHT EXPOSURE</a:t>
              </a:r>
            </a:p>
          </p:txBody>
        </p:sp>
      </p:grpSp>
      <p:sp>
        <p:nvSpPr>
          <p:cNvPr id="12" name="Sun 11"/>
          <p:cNvSpPr/>
          <p:nvPr/>
        </p:nvSpPr>
        <p:spPr>
          <a:xfrm>
            <a:off x="9898169" y="1863279"/>
            <a:ext cx="1088433" cy="1088433"/>
          </a:xfrm>
          <a:prstGeom prst="sun">
            <a:avLst/>
          </a:prstGeom>
          <a:gradFill flip="none" rotWithShape="1">
            <a:gsLst>
              <a:gs pos="0">
                <a:srgbClr val="FFCC00"/>
              </a:gs>
              <a:gs pos="80000">
                <a:srgbClr val="FFCC00"/>
              </a:gs>
              <a:gs pos="100000">
                <a:srgbClr val="FF9933"/>
              </a:gs>
            </a:gsLst>
            <a:lin ang="135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Aims &amp; methods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54" y="1373568"/>
            <a:ext cx="816325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7666" y="1193074"/>
            <a:ext cx="10417628" cy="4982936"/>
          </a:xfrm>
        </p:spPr>
        <p:txBody>
          <a:bodyPr>
            <a:noAutofit/>
          </a:bodyPr>
          <a:lstStyle/>
          <a:p>
            <a:r>
              <a:rPr lang="en-US" sz="2800"/>
              <a:t>The Cancer Genome Atlas (TCGA)</a:t>
            </a:r>
          </a:p>
          <a:p>
            <a:pPr lvl="1"/>
            <a:r>
              <a:rPr lang="en-US" sz="2400"/>
              <a:t>Whole exome sequencing</a:t>
            </a:r>
          </a:p>
          <a:p>
            <a:pPr lvl="1"/>
            <a:r>
              <a:rPr lang="en-US" sz="2400"/>
              <a:t>Clinical data</a:t>
            </a:r>
          </a:p>
          <a:p>
            <a:pPr lvl="1"/>
            <a:r>
              <a:rPr lang="en-US" sz="2400"/>
              <a:t>Gene expression data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Skin cutaneous melanoma </a:t>
            </a:r>
            <a:r>
              <a:rPr lang="en-US" sz="2200" smtClean="0"/>
              <a:t>(n=487)</a:t>
            </a:r>
            <a:endParaRPr lang="en-US" sz="2200"/>
          </a:p>
          <a:p>
            <a:pPr lvl="2"/>
            <a:r>
              <a:rPr lang="en-US" sz="2200"/>
              <a:t>Uveal </a:t>
            </a:r>
            <a:r>
              <a:rPr lang="en-US" sz="2200" smtClean="0"/>
              <a:t>melanoma (n=80)</a:t>
            </a:r>
            <a:endParaRPr lang="en-US" sz="2200"/>
          </a:p>
          <a:p>
            <a:r>
              <a:rPr lang="en-US" sz="2800"/>
              <a:t>Validation dataset – International Cancer Genome Consortium (ICGC)</a:t>
            </a:r>
          </a:p>
          <a:p>
            <a:pPr lvl="1"/>
            <a:r>
              <a:rPr lang="en-US" sz="2400"/>
              <a:t>Whole genome sequencing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Australian melanoma </a:t>
            </a:r>
            <a:r>
              <a:rPr lang="en-US" sz="2200" smtClean="0"/>
              <a:t>(n=107)</a:t>
            </a:r>
            <a:endParaRPr lang="en-US" sz="2200"/>
          </a:p>
          <a:p>
            <a:pPr lvl="2"/>
            <a:r>
              <a:rPr lang="en-US" sz="2200"/>
              <a:t>Brazilian skin adenocarcinoma </a:t>
            </a:r>
            <a:r>
              <a:rPr lang="en-US" sz="2200" smtClean="0"/>
              <a:t>(n=100)</a:t>
            </a:r>
            <a:endParaRPr lang="en-US" sz="22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Methods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10" y="2660712"/>
            <a:ext cx="3412721" cy="738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10" y="1693648"/>
            <a:ext cx="3412721" cy="92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809" y="4839153"/>
            <a:ext cx="3412721" cy="5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7666" y="1193074"/>
            <a:ext cx="10417628" cy="4982936"/>
          </a:xfrm>
        </p:spPr>
        <p:txBody>
          <a:bodyPr>
            <a:noAutofit/>
          </a:bodyPr>
          <a:lstStyle/>
          <a:p>
            <a:r>
              <a:rPr lang="en-US" sz="2800"/>
              <a:t>The Cancer Genome Atlas (TCGA)</a:t>
            </a:r>
          </a:p>
          <a:p>
            <a:pPr lvl="1"/>
            <a:r>
              <a:rPr lang="en-US" sz="2400"/>
              <a:t>Whole exome sequencing</a:t>
            </a:r>
          </a:p>
          <a:p>
            <a:pPr lvl="1"/>
            <a:r>
              <a:rPr lang="en-US" sz="2400"/>
              <a:t>Clinical data</a:t>
            </a:r>
          </a:p>
          <a:p>
            <a:pPr lvl="1"/>
            <a:r>
              <a:rPr lang="en-US" sz="2400"/>
              <a:t>Gene expression data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Skin cutaneous melanoma </a:t>
            </a:r>
            <a:r>
              <a:rPr lang="en-US" sz="2200" smtClean="0"/>
              <a:t>(SKCM)</a:t>
            </a:r>
            <a:endParaRPr lang="en-US" sz="2200"/>
          </a:p>
          <a:p>
            <a:pPr lvl="2"/>
            <a:r>
              <a:rPr lang="en-US" sz="2200"/>
              <a:t>Uveal </a:t>
            </a:r>
            <a:r>
              <a:rPr lang="en-US" sz="2200" smtClean="0"/>
              <a:t>melanoma (UVM)</a:t>
            </a:r>
            <a:endParaRPr lang="en-US" sz="2200"/>
          </a:p>
          <a:p>
            <a:r>
              <a:rPr lang="en-US" sz="2800"/>
              <a:t>Validation dataset – International Cancer Genome Consortium (ICGC)</a:t>
            </a:r>
          </a:p>
          <a:p>
            <a:pPr lvl="1"/>
            <a:r>
              <a:rPr lang="en-US" sz="2400"/>
              <a:t>Whole genome sequencing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Australian melanoma </a:t>
            </a:r>
            <a:r>
              <a:rPr lang="en-US" sz="2200" smtClean="0"/>
              <a:t>(n=107)</a:t>
            </a:r>
            <a:endParaRPr lang="en-US" sz="2200"/>
          </a:p>
          <a:p>
            <a:pPr lvl="2"/>
            <a:r>
              <a:rPr lang="en-US" sz="2200"/>
              <a:t>Brazilian skin adenocarcinoma </a:t>
            </a:r>
            <a:r>
              <a:rPr lang="en-US" sz="2200" smtClean="0"/>
              <a:t>(n=100)</a:t>
            </a:r>
            <a:endParaRPr lang="en-US" sz="2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10" y="2660712"/>
            <a:ext cx="3412721" cy="738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10" y="1693648"/>
            <a:ext cx="3412721" cy="92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809" y="4839153"/>
            <a:ext cx="3412721" cy="5511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2272" y="3210710"/>
            <a:ext cx="4314763" cy="8301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>
            <a:normAutofit/>
          </a:bodyPr>
          <a:lstStyle/>
          <a:p>
            <a:r>
              <a:rPr lang="en-US" smtClean="0"/>
              <a:t>Methods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3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14862</TotalTime>
  <Words>1838</Words>
  <Application>Microsoft Office PowerPoint</Application>
  <PresentationFormat>Widescreen</PresentationFormat>
  <Paragraphs>381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Characterization of mutational processes affecting metastatic transformation in melanoma and the impact on therapy effectiveness</vt:lpstr>
      <vt:lpstr>Metastasis</vt:lpstr>
      <vt:lpstr>Melanoma</vt:lpstr>
      <vt:lpstr>Melanoma</vt:lpstr>
      <vt:lpstr>Melanoma risk factors</vt:lpstr>
      <vt:lpstr>Mutational signatures</vt:lpstr>
      <vt:lpstr>Aims &amp; methods overview</vt:lpstr>
      <vt:lpstr>Methods</vt:lpstr>
      <vt:lpstr>Methods</vt:lpstr>
      <vt:lpstr>Results</vt:lpstr>
      <vt:lpstr>Mutational signatures</vt:lpstr>
      <vt:lpstr>Top 5 contributors</vt:lpstr>
      <vt:lpstr>Metastatic scoring</vt:lpstr>
      <vt:lpstr>PowerPoint Presentation</vt:lpstr>
      <vt:lpstr>Metastatic score correlates (primary SKCM)</vt:lpstr>
      <vt:lpstr>BRAF: driver of melanoma</vt:lpstr>
      <vt:lpstr>Metastatic score correlates (primary SKCM)</vt:lpstr>
      <vt:lpstr>Metastatic score correlates (primary SKCM)</vt:lpstr>
      <vt:lpstr>Schwann cells</vt:lpstr>
      <vt:lpstr>Metastatic score correlates (all samples)</vt:lpstr>
      <vt:lpstr>Metastatic potential cutoff</vt:lpstr>
      <vt:lpstr>Survival by metastatic potential</vt:lpstr>
      <vt:lpstr>Survival</vt:lpstr>
      <vt:lpstr>Multivariate survival models</vt:lpstr>
      <vt:lpstr>NER / MMR</vt:lpstr>
      <vt:lpstr>Survival model in combined cohort</vt:lpstr>
      <vt:lpstr>Survival model in combined cohort</vt:lpstr>
      <vt:lpstr>Survival model in combined cohort</vt:lpstr>
      <vt:lpstr>Conclusion</vt:lpstr>
      <vt:lpstr>Some limitations</vt:lpstr>
      <vt:lpstr>Future research</vt:lpstr>
      <vt:lpstr>Thank you for listening!</vt:lpstr>
      <vt:lpstr>References</vt:lpstr>
      <vt:lpstr>Non-negative matrix factorization (NMF)</vt:lpstr>
      <vt:lpstr>ICGC mutational signatures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introduction</dc:title>
  <dc:creator>Laura Vo Ngoc</dc:creator>
  <cp:lastModifiedBy>Laura Vo Ngoc</cp:lastModifiedBy>
  <cp:revision>182</cp:revision>
  <dcterms:created xsi:type="dcterms:W3CDTF">2018-06-03T14:59:34Z</dcterms:created>
  <dcterms:modified xsi:type="dcterms:W3CDTF">2018-09-04T16:19:06Z</dcterms:modified>
</cp:coreProperties>
</file>